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229600" y="457200"/>
            <a:ext cx="1828800" cy="457200"/>
          </a:xfrm>
          <a:prstGeom prst="rect">
            <a:avLst/>
          </a:prstGeom>
          <a:noFill/>
        </p:spPr>
        <p:txBody>
          <a:bodyPr wrap="none">
            <a:spAutoFit/>
          </a:bodyPr>
          <a:lstStyle/>
          <a:p>
            <a:pPr algn="r">
              <a:defRPr b="0" sz="32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sz="1200" dirty="0"/>
              <a:t>The graph below reflects your current stage of maturity in relation to </a:t>
            </a:r>
            <a:r>
              <a:rPr lang="en-GB" sz="1200" b="1" dirty="0"/>
              <a:t>strategy</a:t>
            </a:r>
            <a:r>
              <a:rPr lang="en-GB" sz="1200"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identified and prioritised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Define the stakeholders of the Impact Management capability to clarify and clearly articulate the purpose within the </a:t>
            </a:r>
          </a:p>
          <a:p>
            <a:pPr algn="l">
              <a:defRPr b="0" sz="950">
                <a:solidFill>
                  <a:srgbClr val="425369"/>
                </a:solidFill>
                <a:latin typeface="Avenir Next"/>
              </a:defRPr>
            </a:pPr>
            <a:r>
              <a:rPr/>
              <a:t>context and operating structure.</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implementation of a  Theory of Change for the organisation. The review process should seek to engage those with lived </a:t>
            </a:r>
          </a:p>
          <a:p>
            <a:pPr algn="l">
              <a:defRPr b="0" sz="950">
                <a:solidFill>
                  <a:srgbClr val="425369"/>
                </a:solidFill>
                <a:latin typeface="Avenir Next"/>
              </a:defRPr>
            </a:pPr>
            <a:r>
              <a:rPr/>
              <a:t>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talent</a:t>
            </a:r>
            <a:r>
              <a:rPr lang="en-GB" sz="1200"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1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Identify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t>
            </a:r>
          </a:p>
          <a:p>
            <a:pPr algn="l">
              <a:defRPr b="0" sz="950">
                <a:solidFill>
                  <a:srgbClr val="425369"/>
                </a:solidFill>
                <a:latin typeface="Avenir Next"/>
              </a:defRPr>
            </a:pPr>
            <a:r>
              <a:rPr/>
              <a:t>and the capability is established, with a workplan and prioritization of collateral to develop).​ If recruitment to fulfil </a:t>
            </a:r>
          </a:p>
          <a:p>
            <a:pPr algn="l">
              <a:defRPr b="0" sz="950">
                <a:solidFill>
                  <a:srgbClr val="425369"/>
                </a:solidFill>
                <a:latin typeface="Avenir Next"/>
              </a:defRPr>
            </a:pPr>
            <a:r>
              <a:rPr/>
              <a:t>the team composition requirements is slow and / a lower job level is required on a permanent basis, there will be a </a:t>
            </a:r>
          </a:p>
          <a:p>
            <a:pPr algn="l">
              <a:defRPr b="0" sz="950">
                <a:solidFill>
                  <a:srgbClr val="425369"/>
                </a:solidFill>
                <a:latin typeface="Avenir Next"/>
              </a:defRPr>
            </a:pPr>
            <a:r>
              <a:rPr/>
              <a:t>lag on the development of consistent collateral and training coming from the Impact Management Capability. This will </a:t>
            </a:r>
          </a:p>
          <a:p>
            <a:pPr algn="l">
              <a:defRPr b="0" sz="950">
                <a:solidFill>
                  <a:srgbClr val="425369"/>
                </a:solidFill>
                <a:latin typeface="Avenir Next"/>
              </a:defRPr>
            </a:pPr>
            <a:r>
              <a:rPr/>
              <a:t>have a knock-on effect on implementation of impact measurement. ​A partner could assist initially to identify and / </a:t>
            </a:r>
          </a:p>
          <a:p>
            <a:pPr algn="l">
              <a:defRPr b="0" sz="950">
                <a:solidFill>
                  <a:srgbClr val="425369"/>
                </a:solidFill>
                <a:latin typeface="Avenir Next"/>
              </a:defRPr>
            </a:pPr>
            <a:r>
              <a:rPr/>
              <a:t>develop specific standardised collateral (templates, tools, processes and training) to equip teams within the organization. </a:t>
            </a:r>
          </a:p>
          <a:p>
            <a:pPr algn="l">
              <a:defRPr b="0" sz="950">
                <a:solidFill>
                  <a:srgbClr val="425369"/>
                </a:solidFill>
                <a:latin typeface="Avenir Next"/>
              </a:defRPr>
            </a:pPr>
            <a:r>
              <a:rPr/>
              <a:t>In 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of the organization (consideration for developing </a:t>
            </a:r>
          </a:p>
          <a:p>
            <a:pPr algn="l">
              <a:defRPr b="0" sz="95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processes</a:t>
            </a:r>
            <a:r>
              <a:rPr lang="en-GB" sz="1200"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18335"/>
            <a:ext cx="9191625" cy="334963"/>
          </a:xfrm>
        </p:spPr>
        <p:txBody>
          <a:bodyPr/>
          <a:lstStyle/>
          <a:p>
            <a:r>
              <a:rPr lang="en-GB" sz="1100" dirty="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An option could be to work with a partner to initially develop the processes </a:t>
            </a:r>
          </a:p>
          <a:p>
            <a:pPr algn="l">
              <a:defRPr b="0" sz="95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data</a:t>
            </a:r>
            <a:r>
              <a:rPr lang="en-GB" sz="1200"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43146"/>
            <a:ext cx="9191625" cy="334963"/>
          </a:xfrm>
        </p:spPr>
        <p:txBody>
          <a:bodyPr/>
          <a:lstStyle/>
          <a:p>
            <a:r>
              <a:rPr lang="en-GB" sz="11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Define and develop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measurement</a:t>
            </a:r>
            <a:r>
              <a:rPr lang="en-GB" sz="1200"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36531"/>
            <a:ext cx="9464041" cy="334963"/>
          </a:xfrm>
        </p:spPr>
        <p:txBody>
          <a:bodyPr/>
          <a:lstStyle/>
          <a:p>
            <a:r>
              <a:rPr lang="en-GB" sz="11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46470"/>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Measurement dimension. </a:t>
            </a:r>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Develop research strategy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reporting</a:t>
            </a:r>
            <a:r>
              <a:rPr lang="en-GB" sz="1200"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1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stakeholder reporting needs in relation to the Impact Strategy and IMF developed and associated timeframes (unlikely </a:t>
            </a:r>
          </a:p>
          <a:p>
            <a:pPr algn="l">
              <a:defRPr b="0" sz="950">
                <a:solidFill>
                  <a:srgbClr val="425369"/>
                </a:solidFill>
                <a:latin typeface="Avenir Next"/>
              </a:defRPr>
            </a:pPr>
            <a:r>
              <a:rPr/>
              <a:t>given the range of stakeholders that automated reporting would be feasible and priority in year 1). ​Understand reporting </a:t>
            </a:r>
          </a:p>
          <a:p>
            <a:pPr algn="l">
              <a:defRPr b="0" sz="950">
                <a:solidFill>
                  <a:srgbClr val="425369"/>
                </a:solidFill>
                <a:latin typeface="Avenir Next"/>
              </a:defRPr>
            </a:pPr>
            <a:r>
              <a:rPr/>
              <a:t>standards environment and implications. ​ </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technology</a:t>
            </a:r>
            <a:r>
              <a:rPr lang="en-GB" sz="1200"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dirty="0"/>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1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Implement the identified relevant tools and / applications and identify the best practices for use. Evaluation of tools and / </a:t>
            </a:r>
          </a:p>
          <a:p>
            <a:pPr algn="l">
              <a:defRPr b="0" sz="95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63241"/>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states are:</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4389120" y="1020470"/>
            <a:ext cx="6400800" cy="457200"/>
          </a:xfrm>
          <a:prstGeom prst="rect">
            <a:avLst/>
          </a:prstGeom>
          <a:noFill/>
        </p:spPr>
        <p:txBody>
          <a:bodyPr wrap="none" tIns="0" bIns="0" lIns="0" rIns="0"/>
          <a:lstStyle/>
          <a:p>
            <a:pPr algn="l">
              <a:defRPr b="0" sz="950">
                <a:solidFill>
                  <a:srgbClr val="425369"/>
                </a:solidFill>
                <a:latin typeface="Avenir Next"/>
              </a:defRPr>
            </a:pPr>
            <a:r>
              <a:rPr/>
              <a:t>Capability Purpose, Equipping, Responsibility  Framework, Data Quality, Evaluation,</a:t>
            </a:r>
          </a:p>
        </p:txBody>
      </p:sp>
      <p:sp>
        <p:nvSpPr>
          <p:cNvPr id="12" name="TextBox 11"/>
          <p:cNvSpPr txBox="1"/>
          <p:nvPr/>
        </p:nvSpPr>
        <p:spPr>
          <a:xfrm>
            <a:off x="914400" y="1216152"/>
            <a:ext cx="6400800" cy="457200"/>
          </a:xfrm>
          <a:prstGeom prst="rect">
            <a:avLst/>
          </a:prstGeom>
          <a:noFill/>
        </p:spPr>
        <p:txBody>
          <a:bodyPr wrap="none" tIns="0" bIns="0" lIns="0" rIns="0"/>
          <a:lstStyle/>
          <a:p>
            <a:pPr algn="l">
              <a:defRPr b="0" sz="950">
                <a:solidFill>
                  <a:srgbClr val="425369"/>
                </a:solidFill>
                <a:latin typeface="Avenir Next"/>
              </a:defRPr>
            </a:pPr>
            <a:r>
              <a:rPr/>
              <a:t>and Reporting Framework.</a:t>
            </a: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475488" y="1554480"/>
            <a:ext cx="6400800" cy="914400"/>
          </a:xfrm>
          <a:prstGeom prst="rect">
            <a:avLst/>
          </a:prstGeom>
          <a:noFill/>
        </p:spPr>
        <p:txBody>
          <a:bodyPr wrap="none">
            <a:spAutoFit/>
          </a:bodyPr>
          <a:lstStyle/>
          <a:p>
            <a:pPr algn="l">
              <a:defRPr b="0" sz="950">
                <a:solidFill>
                  <a:srgbClr val="425369"/>
                </a:solidFill>
                <a:latin typeface="Avenir Next"/>
              </a:defRPr>
            </a:pPr>
            <a:r>
              <a:rPr/>
              <a:t>Refine, and finalise Impact Strategy (e.g. Theory of Change).</a:t>
            </a:r>
          </a:p>
        </p:txBody>
      </p:sp>
      <p:sp>
        <p:nvSpPr>
          <p:cNvPr id="15" name="TextBox 14"/>
          <p:cNvSpPr txBox="1"/>
          <p:nvPr/>
        </p:nvSpPr>
        <p:spPr>
          <a:xfrm>
            <a:off x="987552" y="2011680"/>
            <a:ext cx="64008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24228" y="2468880"/>
            <a:ext cx="64008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20824"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347472" y="3840480"/>
            <a:ext cx="64008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033271"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4270</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189</cp:revision>
  <cp:lastPrinted>2023-10-27T06:48:18Z</cp:lastPrinted>
  <dcterms:created xsi:type="dcterms:W3CDTF">2018-01-08T18:03:55Z</dcterms:created>
  <dcterms:modified xsi:type="dcterms:W3CDTF">2024-04-17T07:42:58Z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